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7"/>
  </p:notesMasterIdLst>
  <p:sldIdLst>
    <p:sldId id="256" r:id="rId3"/>
    <p:sldId id="262" r:id="rId4"/>
    <p:sldId id="264" r:id="rId5"/>
    <p:sldId id="258" r:id="rId6"/>
    <p:sldId id="263" r:id="rId7"/>
    <p:sldId id="257" r:id="rId8"/>
    <p:sldId id="265" r:id="rId9"/>
    <p:sldId id="259" r:id="rId10"/>
    <p:sldId id="268" r:id="rId11"/>
    <p:sldId id="260" r:id="rId12"/>
    <p:sldId id="267" r:id="rId13"/>
    <p:sldId id="271" r:id="rId14"/>
    <p:sldId id="266" r:id="rId15"/>
    <p:sldId id="269" r:id="rId16"/>
    <p:sldId id="272" r:id="rId17"/>
    <p:sldId id="274" r:id="rId18"/>
    <p:sldId id="270" r:id="rId19"/>
    <p:sldId id="277" r:id="rId20"/>
    <p:sldId id="273" r:id="rId21"/>
    <p:sldId id="275" r:id="rId22"/>
    <p:sldId id="276" r:id="rId23"/>
    <p:sldId id="280" r:id="rId24"/>
    <p:sldId id="279" r:id="rId25"/>
    <p:sldId id="261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Poppins" panose="020B0604020202020204" charset="0"/>
      <p:regular r:id="rId33"/>
      <p:bold r:id="rId34"/>
      <p:italic r:id="rId35"/>
      <p:boldItalic r:id="rId36"/>
    </p:embeddedFont>
    <p:embeddedFont>
      <p:font typeface="Poppins ExtraBold" panose="020B0604020202020204" charset="0"/>
      <p:bold r:id="rId37"/>
      <p:boldItalic r:id="rId38"/>
    </p:embeddedFont>
    <p:embeddedFont>
      <p:font typeface="Poppins Medium" panose="020B0604020202020204" charset="0"/>
      <p:regular r:id="rId39"/>
      <p:bold r:id="rId40"/>
      <p:italic r:id="rId41"/>
      <p:boldItalic r:id="rId42"/>
    </p:embeddedFont>
    <p:embeddedFont>
      <p:font typeface="Poppins SemiBold" panose="020B0604020202020204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1ed689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51ed689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1ed6893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51ed6893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840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1ed6893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51ed6893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559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1ed6893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51ed6893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379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681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402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1ed6893d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51ed6893d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529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561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2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732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80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784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257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945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1ed6893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51ed6893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75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1ed6893d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51ed6893d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561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797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1ed6893d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51ed6893d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1ed689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1ed689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91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5" Type="http://schemas.openxmlformats.org/officeDocument/2006/relationships/image" Target="../media/image35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26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0.png"/><Relationship Id="rId7" Type="http://schemas.microsoft.com/office/2007/relationships/hdphoto" Target="../media/hdphoto10.wdp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6" Type="http://schemas.microsoft.com/office/2007/relationships/hdphoto" Target="../media/hdphoto14.wdp"/><Relationship Id="rId20" Type="http://schemas.openxmlformats.org/officeDocument/2006/relationships/image" Target="../media/image49.jpe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microsoft.com/office/2007/relationships/hdphoto" Target="../media/hdphoto12.wdp"/><Relationship Id="rId24" Type="http://schemas.microsoft.com/office/2007/relationships/hdphoto" Target="../media/hdphoto16.wdp"/><Relationship Id="rId32" Type="http://schemas.microsoft.com/office/2007/relationships/hdphoto" Target="../media/hdphoto8.wdp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23" Type="http://schemas.openxmlformats.org/officeDocument/2006/relationships/image" Target="../media/image51.png"/><Relationship Id="rId28" Type="http://schemas.microsoft.com/office/2007/relationships/hdphoto" Target="../media/hdphoto17.wdp"/><Relationship Id="rId10" Type="http://schemas.openxmlformats.org/officeDocument/2006/relationships/image" Target="../media/image42.png"/><Relationship Id="rId19" Type="http://schemas.openxmlformats.org/officeDocument/2006/relationships/image" Target="../media/image48.jpeg"/><Relationship Id="rId31" Type="http://schemas.openxmlformats.org/officeDocument/2006/relationships/image" Target="../media/image35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microsoft.com/office/2007/relationships/hdphoto" Target="../media/hdphoto13.wdp"/><Relationship Id="rId22" Type="http://schemas.microsoft.com/office/2007/relationships/hdphoto" Target="../media/hdphoto15.wdp"/><Relationship Id="rId27" Type="http://schemas.openxmlformats.org/officeDocument/2006/relationships/image" Target="../media/image54.png"/><Relationship Id="rId30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5.wdp"/><Relationship Id="rId18" Type="http://schemas.openxmlformats.org/officeDocument/2006/relationships/image" Target="../media/image16.png"/><Relationship Id="rId3" Type="http://schemas.openxmlformats.org/officeDocument/2006/relationships/image" Target="../media/image7.jpg"/><Relationship Id="rId21" Type="http://schemas.openxmlformats.org/officeDocument/2006/relationships/image" Target="../media/image19.jpe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225083" y="2848707"/>
            <a:ext cx="48183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538"/>
              <a:buFont typeface="Poppins ExtraBold"/>
              <a:buNone/>
            </a:pPr>
            <a:r>
              <a:rPr lang="en-US" sz="32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Python Fundamental for Data Science</a:t>
            </a:r>
            <a:endParaRPr sz="32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225083" y="4035017"/>
            <a:ext cx="4818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15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Prepared by Ronny Fahrudin</a:t>
            </a:r>
            <a:endParaRPr dirty="0"/>
          </a:p>
        </p:txBody>
      </p:sp>
      <p:cxnSp>
        <p:nvCxnSpPr>
          <p:cNvPr id="138" name="Google Shape;138;p26"/>
          <p:cNvCxnSpPr/>
          <p:nvPr/>
        </p:nvCxnSpPr>
        <p:spPr>
          <a:xfrm>
            <a:off x="294225" y="3933900"/>
            <a:ext cx="3933900" cy="0"/>
          </a:xfrm>
          <a:prstGeom prst="straightConnector1">
            <a:avLst/>
          </a:prstGeom>
          <a:noFill/>
          <a:ln w="38100" cap="flat" cmpd="sng">
            <a:solidFill>
              <a:srgbClr val="C3F73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4" descr="Python Lovers (@PythonHackers) | Twitter">
            <a:extLst>
              <a:ext uri="{FF2B5EF4-FFF2-40B4-BE49-F238E27FC236}">
                <a16:creationId xmlns:a16="http://schemas.microsoft.com/office/drawing/2014/main" id="{B9BA4EC0-40D9-4221-8113-0E775BD6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0" b="94000" l="0" r="100000">
                        <a14:foregroundMark x1="39500" y1="43500" x2="64500" y2="55500"/>
                        <a14:foregroundMark x1="20750" y1="57250" x2="46500" y2="5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5" y="746828"/>
            <a:ext cx="2109384" cy="210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Struktur</a:t>
            </a: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Kontrol</a:t>
            </a: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Percabangan</a:t>
            </a: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Keputusan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49" y="20825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Percabangan</a:t>
            </a: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Keputusan</a:t>
            </a:r>
            <a:endParaRPr sz="2000" b="1" dirty="0">
              <a:solidFill>
                <a:srgbClr val="159AB1"/>
              </a:solidFill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6086BF6-7CC4-4037-AA15-00080CFBE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74699"/>
              </p:ext>
            </p:extLst>
          </p:nvPr>
        </p:nvGraphicFramePr>
        <p:xfrm>
          <a:off x="121993" y="856714"/>
          <a:ext cx="890001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528">
                  <a:extLst>
                    <a:ext uri="{9D8B030D-6E8A-4147-A177-3AD203B41FA5}">
                      <a16:colId xmlns:a16="http://schemas.microsoft.com/office/drawing/2014/main" val="667481706"/>
                    </a:ext>
                  </a:extLst>
                </a:gridCol>
                <a:gridCol w="7842485">
                  <a:extLst>
                    <a:ext uri="{9D8B030D-6E8A-4147-A177-3AD203B41FA5}">
                      <a16:colId xmlns:a16="http://schemas.microsoft.com/office/drawing/2014/main" val="542638125"/>
                    </a:ext>
                  </a:extLst>
                </a:gridCol>
              </a:tblGrid>
              <a:tr h="23876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Penjelasan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847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Jika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sesuatu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memenuhi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suatu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kondisi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lakukanlah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namun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terjadi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apa-apa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02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If - 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Jika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sesuatu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memenuhi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suatu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kondisi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lakukanlah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namun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terpenuhi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lakukanlah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2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If – </a:t>
                      </a:r>
                      <a:r>
                        <a:rPr lang="en-US" dirty="0" err="1"/>
                        <a:t>elif</a:t>
                      </a:r>
                      <a:r>
                        <a:rPr lang="en-US" dirty="0"/>
                        <a:t> -else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Jika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sesuatu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memenuhi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suatu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kondisi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lakukanlah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lakukanlah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pengecekan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pada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kondisi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berikutnya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yaitu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memenuhi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lakukanlah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lakukanlah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0225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1D46530-877E-4771-B939-0F13CAB1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623" y="3762256"/>
            <a:ext cx="2607913" cy="1290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39CD1-4FD9-4041-AD8F-17F936404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9" y="4069080"/>
            <a:ext cx="2370778" cy="746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08FFB-B67A-4A20-A306-C6148D195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828" y="3639489"/>
            <a:ext cx="2322584" cy="1413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31E35-B08F-4536-86D4-4221C0071C52}"/>
              </a:ext>
            </a:extLst>
          </p:cNvPr>
          <p:cNvSpPr txBox="1"/>
          <p:nvPr/>
        </p:nvSpPr>
        <p:spPr>
          <a:xfrm>
            <a:off x="299003" y="3577590"/>
            <a:ext cx="249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if: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E43251-720D-4924-928C-EDC70C09E3D3}"/>
              </a:ext>
            </a:extLst>
          </p:cNvPr>
          <p:cNvSpPr txBox="1"/>
          <p:nvPr/>
        </p:nvSpPr>
        <p:spPr>
          <a:xfrm>
            <a:off x="2880597" y="3396365"/>
            <a:ext cx="249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if-</a:t>
            </a:r>
            <a:r>
              <a:rPr lang="en-US" dirty="0" err="1"/>
              <a:t>elif</a:t>
            </a:r>
            <a:r>
              <a:rPr lang="en-US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04A51-588F-4AE5-9F5A-2991B90EE67F}"/>
              </a:ext>
            </a:extLst>
          </p:cNvPr>
          <p:cNvSpPr txBox="1"/>
          <p:nvPr/>
        </p:nvSpPr>
        <p:spPr>
          <a:xfrm>
            <a:off x="6014128" y="3343245"/>
            <a:ext cx="249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if-</a:t>
            </a:r>
            <a:r>
              <a:rPr lang="en-US" dirty="0" err="1"/>
              <a:t>elif</a:t>
            </a:r>
            <a:r>
              <a:rPr lang="en-US" dirty="0"/>
              <a:t>-else: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78E9EB-B829-45C4-8280-B6495B81CF99}"/>
              </a:ext>
            </a:extLst>
          </p:cNvPr>
          <p:cNvSpPr/>
          <p:nvPr/>
        </p:nvSpPr>
        <p:spPr>
          <a:xfrm>
            <a:off x="2606041" y="3417983"/>
            <a:ext cx="216220" cy="23862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F5A74C-8BA9-4C10-872F-5CD895C6BB02}"/>
              </a:ext>
            </a:extLst>
          </p:cNvPr>
          <p:cNvSpPr/>
          <p:nvPr/>
        </p:nvSpPr>
        <p:spPr>
          <a:xfrm>
            <a:off x="5808136" y="3396365"/>
            <a:ext cx="171459" cy="165621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4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Operator </a:t>
            </a: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Matematika</a:t>
            </a: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dan </a:t>
            </a: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Pembanding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1940558" y="13967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Operator Math dan </a:t>
            </a:r>
            <a:r>
              <a:rPr lang="en-US" sz="20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Pembanding</a:t>
            </a:r>
            <a:endParaRPr sz="2000" b="1" dirty="0">
              <a:solidFill>
                <a:srgbClr val="159AB1"/>
              </a:solidFill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21815C81-9C1B-449C-AB08-F793E8B3C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861718"/>
              </p:ext>
            </p:extLst>
          </p:nvPr>
        </p:nvGraphicFramePr>
        <p:xfrm>
          <a:off x="279401" y="775997"/>
          <a:ext cx="858519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528">
                  <a:extLst>
                    <a:ext uri="{9D8B030D-6E8A-4147-A177-3AD203B41FA5}">
                      <a16:colId xmlns:a16="http://schemas.microsoft.com/office/drawing/2014/main" val="827894140"/>
                    </a:ext>
                  </a:extLst>
                </a:gridCol>
                <a:gridCol w="1711842">
                  <a:extLst>
                    <a:ext uri="{9D8B030D-6E8A-4147-A177-3AD203B41FA5}">
                      <a16:colId xmlns:a16="http://schemas.microsoft.com/office/drawing/2014/main" val="667481706"/>
                    </a:ext>
                  </a:extLst>
                </a:gridCol>
                <a:gridCol w="4130828">
                  <a:extLst>
                    <a:ext uri="{9D8B030D-6E8A-4147-A177-3AD203B41FA5}">
                      <a16:colId xmlns:a16="http://schemas.microsoft.com/office/drawing/2014/main" val="542638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Nama 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Definision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847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Tambah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Menambah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02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Kurang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Mengurangi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2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Pembagi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Membagi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02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Perkalian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Mengalikan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2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Mencari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bagi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37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Kurang </a:t>
                      </a:r>
                      <a:r>
                        <a:rPr lang="en-US" dirty="0" err="1"/>
                        <a:t>dari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Mencari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kurang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06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Mencari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Sama </a:t>
                      </a:r>
                      <a:r>
                        <a:rPr lang="en-US" dirty="0" err="1"/>
                        <a:t>dengan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Sama </a:t>
                      </a:r>
                      <a:r>
                        <a:rPr lang="en-US" dirty="0" err="1"/>
                        <a:t>dengan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06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Kurang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Mencari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kurang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85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Mencari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93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36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749042" y="2033850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Perulangan</a:t>
            </a: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dan Function </a:t>
            </a: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Python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93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1558526" y="93936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Perulangan</a:t>
            </a: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(Loop)</a:t>
            </a:r>
            <a:endParaRPr sz="2000" b="1" dirty="0">
              <a:solidFill>
                <a:srgbClr val="159AB1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1961567" y="705005"/>
            <a:ext cx="4407532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indent="0" algn="ctr">
              <a:buNone/>
            </a:pPr>
            <a:r>
              <a:rPr lang="en-US" sz="1600" dirty="0"/>
              <a:t>Ada 2 </a:t>
            </a:r>
            <a:r>
              <a:rPr lang="en-US" sz="1600" dirty="0" err="1"/>
              <a:t>perulangan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CA90C5-7C5B-4076-91FD-5860C1FFD9E1}"/>
              </a:ext>
            </a:extLst>
          </p:cNvPr>
          <p:cNvSpPr/>
          <p:nvPr/>
        </p:nvSpPr>
        <p:spPr>
          <a:xfrm>
            <a:off x="330563" y="1066033"/>
            <a:ext cx="1083943" cy="482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649709-E66B-4D71-BE01-89A1FBA1088A}"/>
              </a:ext>
            </a:extLst>
          </p:cNvPr>
          <p:cNvSpPr/>
          <p:nvPr/>
        </p:nvSpPr>
        <p:spPr>
          <a:xfrm>
            <a:off x="6916161" y="849470"/>
            <a:ext cx="1083943" cy="482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E218D-D15C-45D1-89DD-892CBEB4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3" y="2118160"/>
            <a:ext cx="2142739" cy="141434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C1ABCB5-768E-4FE2-9A55-94A41A4D4B6E}"/>
              </a:ext>
            </a:extLst>
          </p:cNvPr>
          <p:cNvSpPr/>
          <p:nvPr/>
        </p:nvSpPr>
        <p:spPr>
          <a:xfrm>
            <a:off x="657291" y="1654349"/>
            <a:ext cx="297522" cy="3583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C234D-FA52-4D50-88E5-100E60412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57" y="3637980"/>
            <a:ext cx="735462" cy="14214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C3B7A0-19FA-4368-8D3D-C740C1BBB589}"/>
              </a:ext>
            </a:extLst>
          </p:cNvPr>
          <p:cNvSpPr/>
          <p:nvPr/>
        </p:nvSpPr>
        <p:spPr>
          <a:xfrm>
            <a:off x="4747891" y="1892618"/>
            <a:ext cx="990656" cy="27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098302-EBF7-4955-AA2F-A8ABA4828FDF}"/>
              </a:ext>
            </a:extLst>
          </p:cNvPr>
          <p:cNvSpPr/>
          <p:nvPr/>
        </p:nvSpPr>
        <p:spPr>
          <a:xfrm>
            <a:off x="7000321" y="1683915"/>
            <a:ext cx="946159" cy="36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Infinity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DD6356-C602-4516-B050-A2219A22B05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243219" y="1105227"/>
            <a:ext cx="1657030" cy="787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163D8F-2481-4735-994D-9912704B2C5E}"/>
              </a:ext>
            </a:extLst>
          </p:cNvPr>
          <p:cNvCxnSpPr>
            <a:cxnSpLocks/>
          </p:cNvCxnSpPr>
          <p:nvPr/>
        </p:nvCxnSpPr>
        <p:spPr>
          <a:xfrm>
            <a:off x="7458132" y="1332315"/>
            <a:ext cx="0" cy="30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54FEC-AAF1-4035-AD55-38BE9F77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766" y="2329707"/>
            <a:ext cx="1074905" cy="26165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D9532A-1891-40D4-BFCA-316CE91D7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803" y="2166825"/>
            <a:ext cx="1548712" cy="26660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8E1A91-54EB-41A0-BD1C-7EEE839CA897}"/>
              </a:ext>
            </a:extLst>
          </p:cNvPr>
          <p:cNvSpPr/>
          <p:nvPr/>
        </p:nvSpPr>
        <p:spPr>
          <a:xfrm>
            <a:off x="3250036" y="1105227"/>
            <a:ext cx="236081" cy="39658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9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50" y="144725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8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Function Python</a:t>
            </a:r>
            <a:endParaRPr sz="2800" b="1" dirty="0">
              <a:solidFill>
                <a:srgbClr val="159AB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176C4F-8CEA-4B89-8799-FA9D8BD48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t="8672" r="9657" b="14469"/>
          <a:stretch/>
        </p:blipFill>
        <p:spPr bwMode="auto">
          <a:xfrm>
            <a:off x="50615" y="1371600"/>
            <a:ext cx="5550086" cy="27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B19DC-3B0C-46DB-9114-F304402D3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625" y="1576387"/>
            <a:ext cx="27622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5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Modul, Package, &amp; Visualization Basic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79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Modul Python for Data Science</a:t>
            </a:r>
            <a:endParaRPr sz="2000" b="1" dirty="0">
              <a:solidFill>
                <a:srgbClr val="159AB1"/>
              </a:solidFill>
            </a:endParaRPr>
          </a:p>
        </p:txBody>
      </p:sp>
      <p:graphicFrame>
        <p:nvGraphicFramePr>
          <p:cNvPr id="4" name="Table 18">
            <a:extLst>
              <a:ext uri="{FF2B5EF4-FFF2-40B4-BE49-F238E27FC236}">
                <a16:creationId xmlns:a16="http://schemas.microsoft.com/office/drawing/2014/main" id="{873AAACF-3940-450A-A5F5-26620D272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295878"/>
              </p:ext>
            </p:extLst>
          </p:nvPr>
        </p:nvGraphicFramePr>
        <p:xfrm>
          <a:off x="301108" y="1251255"/>
          <a:ext cx="8541784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395">
                  <a:extLst>
                    <a:ext uri="{9D8B030D-6E8A-4147-A177-3AD203B41FA5}">
                      <a16:colId xmlns:a16="http://schemas.microsoft.com/office/drawing/2014/main" val="1236403066"/>
                    </a:ext>
                  </a:extLst>
                </a:gridCol>
                <a:gridCol w="5403389">
                  <a:extLst>
                    <a:ext uri="{9D8B030D-6E8A-4147-A177-3AD203B41FA5}">
                      <a16:colId xmlns:a16="http://schemas.microsoft.com/office/drawing/2014/main" val="560204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Kegunanaan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129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Mengolah</a:t>
                      </a:r>
                      <a:r>
                        <a:rPr lang="en-US" dirty="0"/>
                        <a:t> data numeric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array 1D , 2D, 3D and </a:t>
                      </a:r>
                      <a:r>
                        <a:rPr lang="en-US" dirty="0" err="1"/>
                        <a:t>lebih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81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Scipy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Statsmodel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Komputasi</a:t>
                      </a:r>
                      <a:r>
                        <a:rPr lang="en-US" dirty="0"/>
                        <a:t> scientific </a:t>
                      </a:r>
                      <a:r>
                        <a:rPr lang="en-US" dirty="0" err="1"/>
                        <a:t>berbasis</a:t>
                      </a:r>
                      <a:r>
                        <a:rPr lang="en-US" dirty="0"/>
                        <a:t> numeric dan </a:t>
                      </a:r>
                      <a:r>
                        <a:rPr lang="en-US" dirty="0" err="1"/>
                        <a:t>statistik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20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Pandas, </a:t>
                      </a:r>
                      <a:r>
                        <a:rPr lang="en-US" dirty="0" err="1"/>
                        <a:t>pypolar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modin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Mengolah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analisis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Excel Spreadsheet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06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Matplotlib, seaborn, </a:t>
                      </a:r>
                      <a:r>
                        <a:rPr lang="en-US" dirty="0" err="1"/>
                        <a:t>plotnine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altair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mayavi</a:t>
                      </a:r>
                      <a:r>
                        <a:rPr lang="en-US" dirty="0"/>
                        <a:t>, bokeh, </a:t>
                      </a:r>
                      <a:r>
                        <a:rPr lang="en-US" dirty="0" err="1"/>
                        <a:t>plotly</a:t>
                      </a:r>
                      <a:r>
                        <a:rPr lang="en-US" dirty="0"/>
                        <a:t>, folium, </a:t>
                      </a:r>
                      <a:r>
                        <a:rPr lang="en-US" dirty="0" err="1"/>
                        <a:t>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visualisasi</a:t>
                      </a:r>
                      <a:r>
                        <a:rPr lang="en-US" dirty="0"/>
                        <a:t>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Scikit-learn, </a:t>
                      </a:r>
                      <a:r>
                        <a:rPr lang="en-US" dirty="0" err="1"/>
                        <a:t>xgboost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lightgbm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catboost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pycaret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untuk</a:t>
                      </a:r>
                      <a:r>
                        <a:rPr lang="en-US" b="0" i="0" dirty="0">
                          <a:effectLst/>
                          <a:latin typeface="Source Sans Pro" panose="020B0503030403020204" pitchFamily="34" charset="0"/>
                        </a:rPr>
                        <a:t> </a:t>
                      </a:r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pembelajaran</a:t>
                      </a:r>
                      <a:r>
                        <a:rPr lang="en-US" b="0" i="0" dirty="0">
                          <a:effectLst/>
                          <a:latin typeface="Source Sans Pro" panose="020B0503030403020204" pitchFamily="34" charset="0"/>
                        </a:rPr>
                        <a:t> </a:t>
                      </a:r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mesin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2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keras</a:t>
                      </a:r>
                      <a:r>
                        <a:rPr lang="en-US" b="0" i="0" dirty="0"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tensorflow</a:t>
                      </a:r>
                      <a:r>
                        <a:rPr lang="en-US" b="0" i="0" dirty="0">
                          <a:effectLst/>
                          <a:latin typeface="Source Sans Pro" panose="020B0503030403020204" pitchFamily="34" charset="0"/>
                        </a:rPr>
                        <a:t>, </a:t>
                      </a:r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pytorch</a:t>
                      </a:r>
                      <a:r>
                        <a:rPr lang="en-US" b="0" i="0" dirty="0">
                          <a:effectLst/>
                          <a:latin typeface="Source Sans Pro" panose="020B0503030403020204" pitchFamily="34" charset="0"/>
                        </a:rPr>
                        <a:t>, cafe, </a:t>
                      </a:r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dll</a:t>
                      </a:r>
                      <a:endParaRPr lang="en-US" b="0" i="0" dirty="0">
                        <a:effectLst/>
                        <a:latin typeface="Source Sans Pro" panose="020B0503030403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untuk</a:t>
                      </a:r>
                      <a:r>
                        <a:rPr lang="en-US" b="0" i="0" dirty="0">
                          <a:effectLst/>
                          <a:latin typeface="Source Sans Pro" panose="020B0503030403020204" pitchFamily="34" charset="0"/>
                        </a:rPr>
                        <a:t> </a:t>
                      </a:r>
                      <a:r>
                        <a:rPr lang="en-US" b="0" i="1" dirty="0">
                          <a:effectLst/>
                          <a:latin typeface="Source Sans Pro" panose="020B0503030403020204" pitchFamily="34" charset="0"/>
                        </a:rPr>
                        <a:t>deep learning</a:t>
                      </a:r>
                      <a:r>
                        <a:rPr lang="en-US" b="0" i="0" dirty="0">
                          <a:effectLst/>
                          <a:latin typeface="Source Sans Pro" panose="020B0503030403020204" pitchFamily="34" charset="0"/>
                        </a:rPr>
                        <a:t> or </a:t>
                      </a:r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pembelajaran</a:t>
                      </a:r>
                      <a:r>
                        <a:rPr lang="en-US" b="0" i="0" dirty="0">
                          <a:effectLst/>
                          <a:latin typeface="Source Sans Pro" panose="020B0503030403020204" pitchFamily="34" charset="0"/>
                        </a:rPr>
                        <a:t> </a:t>
                      </a:r>
                      <a:r>
                        <a:rPr lang="en-US" b="0" i="0" dirty="0" err="1">
                          <a:effectLst/>
                          <a:latin typeface="Source Sans Pro" panose="020B0503030403020204" pitchFamily="34" charset="0"/>
                        </a:rPr>
                        <a:t>mendalam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9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448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1812314" y="264887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endParaRPr sz="2400" b="1" dirty="0">
              <a:solidFill>
                <a:srgbClr val="159AB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DC23A6-9089-4E3A-A828-DF2373BBFA01}"/>
              </a:ext>
            </a:extLst>
          </p:cNvPr>
          <p:cNvSpPr/>
          <p:nvPr/>
        </p:nvSpPr>
        <p:spPr>
          <a:xfrm>
            <a:off x="402689" y="2118519"/>
            <a:ext cx="1159888" cy="3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4D26E-EA94-4809-AFD6-2789336D1F0B}"/>
              </a:ext>
            </a:extLst>
          </p:cNvPr>
          <p:cNvSpPr/>
          <p:nvPr/>
        </p:nvSpPr>
        <p:spPr>
          <a:xfrm>
            <a:off x="2102153" y="2118519"/>
            <a:ext cx="1159888" cy="3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A11BE1-283A-42BE-A45D-F065727F608F}"/>
              </a:ext>
            </a:extLst>
          </p:cNvPr>
          <p:cNvSpPr txBox="1">
            <a:spLocks/>
          </p:cNvSpPr>
          <p:nvPr/>
        </p:nvSpPr>
        <p:spPr>
          <a:xfrm>
            <a:off x="600447" y="701124"/>
            <a:ext cx="2081650" cy="61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Num</a:t>
            </a:r>
            <a:r>
              <a:rPr lang="en-US" dirty="0"/>
              <a:t> </a:t>
            </a:r>
            <a:r>
              <a:rPr lang="en-US" u="sng" dirty="0" err="1"/>
              <a:t>py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7FF30-F1B2-472A-86B5-DC0B294906F5}"/>
              </a:ext>
            </a:extLst>
          </p:cNvPr>
          <p:cNvSpPr txBox="1"/>
          <p:nvPr/>
        </p:nvSpPr>
        <p:spPr>
          <a:xfrm>
            <a:off x="274320" y="3016797"/>
            <a:ext cx="53177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ource Sans Pro" panose="020B0503030403020204" pitchFamily="34" charset="0"/>
              </a:rPr>
              <a:t>NumPy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berfungsi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sebagai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library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untuk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melakukan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proses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komputasi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numerik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terutama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dalam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bentuk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 </a:t>
            </a:r>
            <a:r>
              <a:rPr lang="en-US" b="0" i="1" dirty="0">
                <a:effectLst/>
                <a:latin typeface="Source Sans Pro" panose="020B0503030403020204" pitchFamily="34" charset="0"/>
              </a:rPr>
              <a:t>array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 multidimensional (1-Dimensi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ataupun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2-Dimensi).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1" dirty="0">
                <a:effectLst/>
                <a:latin typeface="Source Sans Pro" panose="020B0503030403020204" pitchFamily="34" charset="0"/>
              </a:rPr>
              <a:t>Array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 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merupakan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kumpulan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dari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variabel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yang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memiliki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tipe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data yang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sama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ource Sans Pro" panose="020B0503030403020204" pitchFamily="34" charset="0"/>
              </a:rPr>
              <a:t> NumPy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menyimpan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data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dalam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bentuk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 </a:t>
            </a:r>
            <a:r>
              <a:rPr lang="en-US" b="0" i="1" dirty="0">
                <a:effectLst/>
                <a:latin typeface="Source Sans Pro" panose="020B0503030403020204" pitchFamily="34" charset="0"/>
              </a:rPr>
              <a:t>arrays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.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C93A451-B967-4CB1-BF5C-CD58F036C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031" y="882364"/>
            <a:ext cx="2981510" cy="6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14E73B4-958C-40FF-B907-802D0AEE2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60" y="2420677"/>
            <a:ext cx="3125652" cy="19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907E55-B314-4D32-9B00-39CB7F524FC0}"/>
              </a:ext>
            </a:extLst>
          </p:cNvPr>
          <p:cNvSpPr/>
          <p:nvPr/>
        </p:nvSpPr>
        <p:spPr>
          <a:xfrm>
            <a:off x="6702641" y="1617661"/>
            <a:ext cx="1639407" cy="3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1D Array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BEA77F-66E6-4B20-A583-2E3E7BE393AB}"/>
              </a:ext>
            </a:extLst>
          </p:cNvPr>
          <p:cNvSpPr/>
          <p:nvPr/>
        </p:nvSpPr>
        <p:spPr>
          <a:xfrm>
            <a:off x="6634401" y="4313374"/>
            <a:ext cx="1775888" cy="3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2D Array(multi)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17D371-742B-4BC9-ADDE-C1F4FEE9E1A5}"/>
              </a:ext>
            </a:extLst>
          </p:cNvPr>
          <p:cNvCxnSpPr>
            <a:endCxn id="6" idx="0"/>
          </p:cNvCxnSpPr>
          <p:nvPr/>
        </p:nvCxnSpPr>
        <p:spPr>
          <a:xfrm>
            <a:off x="2186620" y="1326921"/>
            <a:ext cx="495477" cy="791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1C032F-4846-4EC7-A0E7-7C00C9BFA47F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982633" y="1256861"/>
            <a:ext cx="289907" cy="861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8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Target </a:t>
            </a:r>
            <a:r>
              <a:rPr lang="en-US" sz="20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sz="2000" b="1" dirty="0">
              <a:solidFill>
                <a:srgbClr val="159AB1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610238" y="1024350"/>
            <a:ext cx="79692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400" dirty="0" err="1"/>
              <a:t>Mengenal</a:t>
            </a:r>
            <a:r>
              <a:rPr lang="en-US" sz="2400" dirty="0"/>
              <a:t> Bahasa </a:t>
            </a:r>
            <a:r>
              <a:rPr lang="en-US" sz="2400" dirty="0" err="1"/>
              <a:t>pemrograman</a:t>
            </a:r>
            <a:r>
              <a:rPr lang="en-US" sz="2400" dirty="0"/>
              <a:t> Python</a:t>
            </a:r>
          </a:p>
          <a:p>
            <a:r>
              <a:rPr lang="en-US" sz="2400" dirty="0" err="1"/>
              <a:t>Paham</a:t>
            </a:r>
            <a:r>
              <a:rPr lang="en-US" sz="2400" dirty="0"/>
              <a:t> dasar data types dan </a:t>
            </a:r>
            <a:r>
              <a:rPr lang="en-US" sz="2400" dirty="0" err="1"/>
              <a:t>operasi</a:t>
            </a:r>
            <a:r>
              <a:rPr lang="en-US" sz="2400" dirty="0"/>
              <a:t> math di Python</a:t>
            </a:r>
          </a:p>
          <a:p>
            <a:r>
              <a:rPr lang="en-US" sz="2400" dirty="0" err="1"/>
              <a:t>Paham</a:t>
            </a:r>
            <a:r>
              <a:rPr lang="en-US" sz="2400" dirty="0"/>
              <a:t> dasar </a:t>
            </a:r>
            <a:r>
              <a:rPr lang="en-US" sz="2400" dirty="0" err="1"/>
              <a:t>perulangan</a:t>
            </a:r>
            <a:r>
              <a:rPr lang="en-US" sz="2400" dirty="0"/>
              <a:t> dan function </a:t>
            </a:r>
            <a:r>
              <a:rPr lang="en-US" sz="2400" dirty="0" err="1"/>
              <a:t>dalam</a:t>
            </a:r>
            <a:r>
              <a:rPr lang="en-US" sz="2400" dirty="0"/>
              <a:t> python</a:t>
            </a:r>
          </a:p>
          <a:p>
            <a:r>
              <a:rPr lang="en-US" sz="2400" dirty="0" err="1"/>
              <a:t>Paham</a:t>
            </a:r>
            <a:r>
              <a:rPr lang="en-US" sz="2400" dirty="0"/>
              <a:t> </a:t>
            </a:r>
            <a:r>
              <a:rPr lang="en-US" sz="2400" dirty="0" err="1"/>
              <a:t>modul</a:t>
            </a:r>
            <a:r>
              <a:rPr lang="en-US" sz="2400" dirty="0"/>
              <a:t> dan package </a:t>
            </a:r>
            <a:r>
              <a:rPr lang="en-US" sz="2400" dirty="0" err="1"/>
              <a:t>dalam</a:t>
            </a:r>
            <a:r>
              <a:rPr lang="en-US" sz="2400" dirty="0"/>
              <a:t> python</a:t>
            </a:r>
          </a:p>
          <a:p>
            <a:r>
              <a:rPr lang="en-US" sz="2400" dirty="0"/>
              <a:t>Bisa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visualisasi</a:t>
            </a:r>
            <a:r>
              <a:rPr lang="en-US" sz="2400" dirty="0"/>
              <a:t> basic di Python</a:t>
            </a:r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endParaRPr sz="1500" dirty="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351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715687" y="128892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32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PANDAS</a:t>
            </a:r>
            <a:endParaRPr sz="3200" b="1" dirty="0">
              <a:solidFill>
                <a:srgbClr val="159AB1"/>
              </a:solidFill>
            </a:endParaRPr>
          </a:p>
        </p:txBody>
      </p:sp>
      <p:pic>
        <p:nvPicPr>
          <p:cNvPr id="4" name="Picture 2" descr="What is the use of pandas in Python? - Quora">
            <a:extLst>
              <a:ext uri="{FF2B5EF4-FFF2-40B4-BE49-F238E27FC236}">
                <a16:creationId xmlns:a16="http://schemas.microsoft.com/office/drawing/2014/main" id="{19A95EE0-F601-4507-889D-D023D354E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88" y="464486"/>
            <a:ext cx="3576822" cy="247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2373D5-52BA-4AB7-97A8-75EA9C60C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0000">
                        <a14:foregroundMark x1="6083" y1="45361" x2="6083" y2="45361"/>
                        <a14:foregroundMark x1="10167" y1="26804" x2="10167" y2="26804"/>
                        <a14:foregroundMark x1="11750" y1="44536" x2="11750" y2="44536"/>
                        <a14:foregroundMark x1="9500" y1="61649" x2="9500" y2="61649"/>
                        <a14:foregroundMark x1="15500" y1="55464" x2="15500" y2="55464"/>
                        <a14:foregroundMark x1="15500" y1="37526" x2="15500" y2="37526"/>
                        <a14:foregroundMark x1="20167" y1="35258" x2="20167" y2="35258"/>
                        <a14:foregroundMark x1="14833" y1="70928" x2="14833" y2="70928"/>
                        <a14:foregroundMark x1="19583" y1="49278" x2="19583" y2="49278"/>
                        <a14:foregroundMark x1="5750" y1="39175" x2="6417" y2="80412"/>
                        <a14:foregroundMark x1="19917" y1="22887" x2="19917" y2="56289"/>
                        <a14:foregroundMark x1="15500" y1="67835" x2="15500" y2="74845"/>
                        <a14:foregroundMark x1="10167" y1="57113" x2="10167" y2="63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01" y="801510"/>
            <a:ext cx="2828330" cy="11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95C4EA-BB9F-4A57-90BB-691BD2FCC4AA}"/>
              </a:ext>
            </a:extLst>
          </p:cNvPr>
          <p:cNvSpPr/>
          <p:nvPr/>
        </p:nvSpPr>
        <p:spPr>
          <a:xfrm>
            <a:off x="872312" y="3374942"/>
            <a:ext cx="1464500" cy="71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07347-9307-4DAA-9C82-7DEFB6433786}"/>
              </a:ext>
            </a:extLst>
          </p:cNvPr>
          <p:cNvSpPr/>
          <p:nvPr/>
        </p:nvSpPr>
        <p:spPr>
          <a:xfrm>
            <a:off x="3221437" y="4159161"/>
            <a:ext cx="1464500" cy="71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powerfull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C159F-8D2E-4C57-AB1B-74F7AA6A6019}"/>
              </a:ext>
            </a:extLst>
          </p:cNvPr>
          <p:cNvSpPr/>
          <p:nvPr/>
        </p:nvSpPr>
        <p:spPr>
          <a:xfrm>
            <a:off x="5396996" y="4159161"/>
            <a:ext cx="1464500" cy="71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Fleksible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5847D2-2EB3-4D27-B861-61112866DD2A}"/>
              </a:ext>
            </a:extLst>
          </p:cNvPr>
          <p:cNvSpPr/>
          <p:nvPr/>
        </p:nvSpPr>
        <p:spPr>
          <a:xfrm>
            <a:off x="460972" y="1421397"/>
            <a:ext cx="1464500" cy="71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Mudah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4CFAF-FDD5-4583-AF41-044871D783BC}"/>
              </a:ext>
            </a:extLst>
          </p:cNvPr>
          <p:cNvSpPr/>
          <p:nvPr/>
        </p:nvSpPr>
        <p:spPr>
          <a:xfrm>
            <a:off x="7090823" y="2771495"/>
            <a:ext cx="1464500" cy="71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CA0E03-9CDF-4E97-9C8D-6CFD5508C072}"/>
              </a:ext>
            </a:extLst>
          </p:cNvPr>
          <p:cNvSpPr/>
          <p:nvPr/>
        </p:nvSpPr>
        <p:spPr>
          <a:xfrm>
            <a:off x="7348369" y="1421397"/>
            <a:ext cx="1464500" cy="71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Manipulation tools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68AAD60-9318-40C3-882F-5C3110D96CA5}"/>
              </a:ext>
            </a:extLst>
          </p:cNvPr>
          <p:cNvSpPr/>
          <p:nvPr/>
        </p:nvSpPr>
        <p:spPr>
          <a:xfrm rot="5400000">
            <a:off x="2211983" y="1387515"/>
            <a:ext cx="532660" cy="957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90E67D1-3129-439C-9B40-61425BC22F63}"/>
              </a:ext>
            </a:extLst>
          </p:cNvPr>
          <p:cNvSpPr/>
          <p:nvPr/>
        </p:nvSpPr>
        <p:spPr>
          <a:xfrm rot="3385779">
            <a:off x="2518472" y="2629907"/>
            <a:ext cx="532660" cy="8961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4DDBEF7-EB50-442A-A838-9557FAFEE187}"/>
              </a:ext>
            </a:extLst>
          </p:cNvPr>
          <p:cNvSpPr/>
          <p:nvPr/>
        </p:nvSpPr>
        <p:spPr>
          <a:xfrm>
            <a:off x="3686844" y="2854222"/>
            <a:ext cx="532660" cy="1143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CA10681-7493-4836-8AEA-2354566C79BC}"/>
              </a:ext>
            </a:extLst>
          </p:cNvPr>
          <p:cNvSpPr/>
          <p:nvPr/>
        </p:nvSpPr>
        <p:spPr>
          <a:xfrm>
            <a:off x="5589557" y="2854222"/>
            <a:ext cx="532660" cy="1143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07B1984-0996-46FD-868A-C232AA34783D}"/>
              </a:ext>
            </a:extLst>
          </p:cNvPr>
          <p:cNvSpPr/>
          <p:nvPr/>
        </p:nvSpPr>
        <p:spPr>
          <a:xfrm rot="17886944">
            <a:off x="6457092" y="2353085"/>
            <a:ext cx="532660" cy="618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6EB8CE6-E2C2-4E96-BD43-72CC50BCD0B9}"/>
              </a:ext>
            </a:extLst>
          </p:cNvPr>
          <p:cNvSpPr/>
          <p:nvPr/>
        </p:nvSpPr>
        <p:spPr>
          <a:xfrm rot="16200000">
            <a:off x="6646235" y="1441762"/>
            <a:ext cx="532660" cy="7204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67C26C-EB28-4B36-9338-7C95C416B582}"/>
              </a:ext>
            </a:extLst>
          </p:cNvPr>
          <p:cNvSpPr/>
          <p:nvPr/>
        </p:nvSpPr>
        <p:spPr>
          <a:xfrm>
            <a:off x="7339490" y="288263"/>
            <a:ext cx="1659457" cy="71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Load, prepare, modelling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1F7AD0-A17B-4E29-AEA1-BFC389CC447F}"/>
              </a:ext>
            </a:extLst>
          </p:cNvPr>
          <p:cNvSpPr/>
          <p:nvPr/>
        </p:nvSpPr>
        <p:spPr>
          <a:xfrm rot="15601678">
            <a:off x="6588857" y="445146"/>
            <a:ext cx="532660" cy="7204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63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4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Serie and Data Frame</a:t>
            </a:r>
            <a:endParaRPr sz="2400" b="1" dirty="0">
              <a:solidFill>
                <a:srgbClr val="159AB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1BC3AB-1354-429A-A46F-A20724F8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4" y="1376648"/>
            <a:ext cx="3660206" cy="11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F0872-43A7-48FA-ADFB-242AB61B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20" y="1167560"/>
            <a:ext cx="4472940" cy="205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EFD606-B5C0-4F5C-B764-8544DE94A20C}"/>
              </a:ext>
            </a:extLst>
          </p:cNvPr>
          <p:cNvSpPr/>
          <p:nvPr/>
        </p:nvSpPr>
        <p:spPr>
          <a:xfrm>
            <a:off x="906400" y="2571750"/>
            <a:ext cx="1159888" cy="3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F9482A-2E1D-44D7-BBCA-BA5C098A1318}"/>
              </a:ext>
            </a:extLst>
          </p:cNvPr>
          <p:cNvSpPr/>
          <p:nvPr/>
        </p:nvSpPr>
        <p:spPr>
          <a:xfrm>
            <a:off x="5823615" y="3254925"/>
            <a:ext cx="1403547" cy="3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3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7D7C2CC9-7CE3-44F8-8AE8-01C16BD84C35}"/>
              </a:ext>
            </a:extLst>
          </p:cNvPr>
          <p:cNvSpPr/>
          <p:nvPr/>
        </p:nvSpPr>
        <p:spPr>
          <a:xfrm>
            <a:off x="3997967" y="1094278"/>
            <a:ext cx="127469" cy="3041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10D82A-3898-4223-BD07-98269A2ACD79}"/>
              </a:ext>
            </a:extLst>
          </p:cNvPr>
          <p:cNvSpPr/>
          <p:nvPr/>
        </p:nvSpPr>
        <p:spPr>
          <a:xfrm>
            <a:off x="2944500" y="1131509"/>
            <a:ext cx="365111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read 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 format</a:t>
            </a:r>
          </a:p>
        </p:txBody>
      </p:sp>
      <p:pic>
        <p:nvPicPr>
          <p:cNvPr id="86" name="Picture 2" descr="Csv - Free interface icons">
            <a:extLst>
              <a:ext uri="{FF2B5EF4-FFF2-40B4-BE49-F238E27FC236}">
                <a16:creationId xmlns:a16="http://schemas.microsoft.com/office/drawing/2014/main" id="{F0F4CE6A-201E-419A-BB7A-19EE9B21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0000" y1="5333" x2="63556" y2="98667"/>
                        <a14:foregroundMark x1="14222" y1="96444" x2="77778" y2="13333"/>
                        <a14:foregroundMark x1="33333" y1="7556" x2="66222" y2="8444"/>
                        <a14:foregroundMark x1="12889" y1="6222" x2="12889" y2="96000"/>
                        <a14:foregroundMark x1="15556" y1="96000" x2="83556" y2="96444"/>
                        <a14:foregroundMark x1="87111" y1="96000" x2="87556" y2="19556"/>
                        <a14:foregroundMark x1="66222" y1="3111" x2="14222" y2="3111"/>
                        <a14:foregroundMark x1="30222" y1="80000" x2="70222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76" y="2085616"/>
            <a:ext cx="933533" cy="93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1 free fwf icons | tag | Icon Ninja">
            <a:extLst>
              <a:ext uri="{FF2B5EF4-FFF2-40B4-BE49-F238E27FC236}">
                <a16:creationId xmlns:a16="http://schemas.microsoft.com/office/drawing/2014/main" id="{9ED1FBDF-F876-4530-9EAD-4520EC48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85" y="1205018"/>
            <a:ext cx="1038021" cy="103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Json File Document Icon, Document Icons, File Icons, Json Icons PNG and  Vector with Transparent Background for Free ...">
            <a:extLst>
              <a:ext uri="{FF2B5EF4-FFF2-40B4-BE49-F238E27FC236}">
                <a16:creationId xmlns:a16="http://schemas.microsoft.com/office/drawing/2014/main" id="{C3FEEFA4-10D1-471E-BE9C-D31C3FD8C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2" y="2423065"/>
            <a:ext cx="1250137" cy="125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" descr="Html icon | Free Download">
            <a:extLst>
              <a:ext uri="{FF2B5EF4-FFF2-40B4-BE49-F238E27FC236}">
                <a16:creationId xmlns:a16="http://schemas.microsoft.com/office/drawing/2014/main" id="{98B4DBA0-04D2-4E9E-822C-CD47C1B8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73" y="3346436"/>
            <a:ext cx="875541" cy="87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Excel Free Icon of Button UI MS Office 2016 Icons">
            <a:extLst>
              <a:ext uri="{FF2B5EF4-FFF2-40B4-BE49-F238E27FC236}">
                <a16:creationId xmlns:a16="http://schemas.microsoft.com/office/drawing/2014/main" id="{5CFD7536-60C0-4DE5-909F-1E890794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0889" y1="17778" x2="70222" y2="69778"/>
                        <a14:foregroundMark x1="20889" y1="72000" x2="72444" y2="46222"/>
                        <a14:foregroundMark x1="31556" y1="23111" x2="36889" y2="72889"/>
                        <a14:foregroundMark x1="35556" y1="89333" x2="64000" y2="28444"/>
                        <a14:foregroundMark x1="69333" y1="68000" x2="68444" y2="18667"/>
                        <a14:foregroundMark x1="88444" y1="47111" x2="21333" y2="39556"/>
                        <a14:foregroundMark x1="45778" y1="76889" x2="79111" y2="57778"/>
                        <a14:foregroundMark x1="78222" y1="32444" x2="68000" y2="39111"/>
                        <a14:foregroundMark x1="17778" y1="49778" x2="37778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83" y="3705664"/>
            <a:ext cx="1058067" cy="105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 descr="Clipboard Icon Outline Filled - Icon Shop - Download free icons for  commercial use">
            <a:extLst>
              <a:ext uri="{FF2B5EF4-FFF2-40B4-BE49-F238E27FC236}">
                <a16:creationId xmlns:a16="http://schemas.microsoft.com/office/drawing/2014/main" id="{8DCF353A-79F1-4D5C-8B1E-B03F37AB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513" y="2175461"/>
            <a:ext cx="1038021" cy="103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663E408A-14D7-4DA5-984C-534868240356}"/>
              </a:ext>
            </a:extLst>
          </p:cNvPr>
          <p:cNvSpPr/>
          <p:nvPr/>
        </p:nvSpPr>
        <p:spPr>
          <a:xfrm>
            <a:off x="3420832" y="3225795"/>
            <a:ext cx="931621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Clipboard</a:t>
            </a:r>
          </a:p>
        </p:txBody>
      </p:sp>
      <p:pic>
        <p:nvPicPr>
          <p:cNvPr id="93" name="Picture 14" descr="OME's position regarding file formats · The OME Blog">
            <a:extLst>
              <a:ext uri="{FF2B5EF4-FFF2-40B4-BE49-F238E27FC236}">
                <a16:creationId xmlns:a16="http://schemas.microsoft.com/office/drawing/2014/main" id="{A101B773-6482-4FD8-A947-7AD345FCE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71190">
                        <a14:foregroundMark x1="50592" y1="8363" x2="50592" y2="8363"/>
                        <a14:foregroundMark x1="50452" y1="11601" x2="51357" y2="22662"/>
                        <a14:foregroundMark x1="42380" y1="4946" x2="56019" y2="14299"/>
                        <a14:foregroundMark x1="14892" y1="39029" x2="51705" y2="90018"/>
                        <a14:foregroundMark x1="17258" y1="89748" x2="52331" y2="40558"/>
                        <a14:foregroundMark x1="15866" y1="43885" x2="57133" y2="42896"/>
                        <a14:foregroundMark x1="38622" y1="37050" x2="41475" y2="90018"/>
                        <a14:foregroundMark x1="54767" y1="83363" x2="16006" y2="85881"/>
                        <a14:foregroundMark x1="16075" y1="78507" x2="53932" y2="80126"/>
                        <a14:foregroundMark x1="50800" y1="82374" x2="16006" y2="79856"/>
                        <a14:foregroundMark x1="15449" y1="67626" x2="55602" y2="68165"/>
                        <a14:foregroundMark x1="51287" y1="73201" x2="18163" y2="72122"/>
                        <a14:foregroundMark x1="19624" y1="46763" x2="19694" y2="65198"/>
                        <a14:foregroundMark x1="23939" y1="48112" x2="22617" y2="67176"/>
                        <a14:foregroundMark x1="35282" y1="43076" x2="26444" y2="49371"/>
                        <a14:foregroundMark x1="52540" y1="48022" x2="28253" y2="47572"/>
                        <a14:foregroundMark x1="53166" y1="51349" x2="45511" y2="62680"/>
                        <a14:foregroundMark x1="53375" y1="60252" x2="44607" y2="54766"/>
                        <a14:foregroundMark x1="37439" y1="54496" x2="37648" y2="58273"/>
                        <a14:foregroundMark x1="52749" y1="60701" x2="24565" y2="60971"/>
                        <a14:foregroundMark x1="32429" y1="52248" x2="32429" y2="5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919" y="3673202"/>
            <a:ext cx="1367405" cy="105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6" descr="Feather Icon Vector. Flat Icon Isolated On The White Background... Royalty  Free Cliparts, Vectors, And Stock ...">
            <a:extLst>
              <a:ext uri="{FF2B5EF4-FFF2-40B4-BE49-F238E27FC236}">
                <a16:creationId xmlns:a16="http://schemas.microsoft.com/office/drawing/2014/main" id="{39248CDB-341C-4860-90D9-A7E45B68B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000" y1="15231" x2="57923" y2="74538"/>
                        <a14:foregroundMark x1="41000" y1="74769" x2="74846" y2="2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13" y="2197914"/>
            <a:ext cx="1369231" cy="136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31A1134-85C9-436E-B93D-273371CE6E93}"/>
              </a:ext>
            </a:extLst>
          </p:cNvPr>
          <p:cNvSpPr/>
          <p:nvPr/>
        </p:nvSpPr>
        <p:spPr>
          <a:xfrm>
            <a:off x="4854101" y="3313509"/>
            <a:ext cx="774767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feather</a:t>
            </a:r>
          </a:p>
        </p:txBody>
      </p:sp>
      <p:pic>
        <p:nvPicPr>
          <p:cNvPr id="96" name="Picture 18" descr="Parquet Vector SVG Icon - SVG Repo Free SVG Icons">
            <a:extLst>
              <a:ext uri="{FF2B5EF4-FFF2-40B4-BE49-F238E27FC236}">
                <a16:creationId xmlns:a16="http://schemas.microsoft.com/office/drawing/2014/main" id="{F5CF0C23-0B5E-4931-A4D5-CC903E2D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85" y="2398574"/>
            <a:ext cx="742192" cy="74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A1EB218C-0C41-4A58-A7B8-423F80E71FBE}"/>
              </a:ext>
            </a:extLst>
          </p:cNvPr>
          <p:cNvSpPr/>
          <p:nvPr/>
        </p:nvSpPr>
        <p:spPr>
          <a:xfrm>
            <a:off x="6110690" y="3140766"/>
            <a:ext cx="787905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Parquet</a:t>
            </a:r>
          </a:p>
        </p:txBody>
      </p:sp>
      <p:pic>
        <p:nvPicPr>
          <p:cNvPr id="98" name="Picture 20" descr="How To Open File With ORC Extension? - File Extension .ORC">
            <a:extLst>
              <a:ext uri="{FF2B5EF4-FFF2-40B4-BE49-F238E27FC236}">
                <a16:creationId xmlns:a16="http://schemas.microsoft.com/office/drawing/2014/main" id="{D8BDB8F6-6AFE-4899-A53C-3A24D239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14" y="1893288"/>
            <a:ext cx="958517" cy="95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2" descr="MessagePack by Meseta | GameMaker: Marketplace">
            <a:extLst>
              <a:ext uri="{FF2B5EF4-FFF2-40B4-BE49-F238E27FC236}">
                <a16:creationId xmlns:a16="http://schemas.microsoft.com/office/drawing/2014/main" id="{0B64565D-B58D-4F58-8113-504FCAAF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42" y="862775"/>
            <a:ext cx="780465" cy="7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4" descr="File, type, stata Free Icon of vscode">
            <a:extLst>
              <a:ext uri="{FF2B5EF4-FFF2-40B4-BE49-F238E27FC236}">
                <a16:creationId xmlns:a16="http://schemas.microsoft.com/office/drawing/2014/main" id="{C1F83406-3407-457A-B904-00D91A98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78" y="3489005"/>
            <a:ext cx="787905" cy="7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9FD0B171-0BB9-4C64-9E7A-8530A12E122E}"/>
              </a:ext>
            </a:extLst>
          </p:cNvPr>
          <p:cNvSpPr/>
          <p:nvPr/>
        </p:nvSpPr>
        <p:spPr>
          <a:xfrm>
            <a:off x="6706847" y="4247381"/>
            <a:ext cx="67156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Stata</a:t>
            </a:r>
          </a:p>
        </p:txBody>
      </p:sp>
      <p:pic>
        <p:nvPicPr>
          <p:cNvPr id="102" name="Picture 26" descr="Transparent Logo Intel Png - Sas Icon, Png Download , Transparent Png Image  - PNGitem">
            <a:extLst>
              <a:ext uri="{FF2B5EF4-FFF2-40B4-BE49-F238E27FC236}">
                <a16:creationId xmlns:a16="http://schemas.microsoft.com/office/drawing/2014/main" id="{4041F5C6-15F4-4729-B50A-A5626183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325" b="99558" l="49070" r="100000">
                        <a14:foregroundMark x1="59419" y1="42163" x2="88488" y2="49890"/>
                        <a14:foregroundMark x1="86628" y1="37748" x2="61744" y2="57395"/>
                        <a14:foregroundMark x1="62209" y1="33775" x2="86744" y2="54305"/>
                        <a14:foregroundMark x1="77558" y1="37969" x2="78023" y2="55188"/>
                        <a14:foregroundMark x1="85116" y1="43929" x2="80814" y2="49669"/>
                        <a14:foregroundMark x1="71860" y1="27152" x2="72674" y2="59382"/>
                        <a14:foregroundMark x1="58721" y1="48124" x2="66860" y2="48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13" y="3060415"/>
            <a:ext cx="1972200" cy="10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8" descr="Jual DVD Software SPSS 26 - Jakarta Selatan - Istiqomah Computer | Tokopedia">
            <a:extLst>
              <a:ext uri="{FF2B5EF4-FFF2-40B4-BE49-F238E27FC236}">
                <a16:creationId xmlns:a16="http://schemas.microsoft.com/office/drawing/2014/main" id="{60B28AE1-50FD-466C-A522-2E8FE5F0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" y="1774156"/>
            <a:ext cx="1196779" cy="119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0" descr="How To Open File With PICKLE Extension? - File Extension .PICKLE">
            <a:extLst>
              <a:ext uri="{FF2B5EF4-FFF2-40B4-BE49-F238E27FC236}">
                <a16:creationId xmlns:a16="http://schemas.microsoft.com/office/drawing/2014/main" id="{C1BD1C99-B9B3-46C9-8F88-0606D5676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3" y="3456627"/>
            <a:ext cx="825372" cy="8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32" descr="Icon Free Sql Server PNG Transparent Background, Free Download #11362 -  FreeIconsPNG">
            <a:extLst>
              <a:ext uri="{FF2B5EF4-FFF2-40B4-BE49-F238E27FC236}">
                <a16:creationId xmlns:a16="http://schemas.microsoft.com/office/drawing/2014/main" id="{9AB4C501-2729-4866-8136-91C4522E4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04" y="3675800"/>
            <a:ext cx="926804" cy="92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34" descr="BigQuery Google Cloud Platform Google Analytics Big data, boundaries  transparent background PNG clipart | HiClipart">
            <a:extLst>
              <a:ext uri="{FF2B5EF4-FFF2-40B4-BE49-F238E27FC236}">
                <a16:creationId xmlns:a16="http://schemas.microsoft.com/office/drawing/2014/main" id="{D04F34BC-73F1-431F-87BF-5C9BCA0B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5538" l="0" r="100000">
                        <a14:foregroundMark x1="23125" y1="25853" x2="80750" y2="53543"/>
                        <a14:foregroundMark x1="39500" y1="75328" x2="54625" y2="9318"/>
                        <a14:foregroundMark x1="74125" y1="15092" x2="17250" y2="49475"/>
                        <a14:foregroundMark x1="29375" y1="15486" x2="17125" y2="44751"/>
                        <a14:foregroundMark x1="33500" y1="11680" x2="71500" y2="15748"/>
                        <a14:foregroundMark x1="66625" y1="11549" x2="79625" y2="28871"/>
                        <a14:foregroundMark x1="81875" y1="34383" x2="83500" y2="50919"/>
                        <a14:foregroundMark x1="79750" y1="55643" x2="51750" y2="75328"/>
                        <a14:foregroundMark x1="51500" y1="5906" x2="71000" y2="12598"/>
                        <a14:backgroundMark x1="46250" y1="1706" x2="63375" y2="2625"/>
                        <a14:backgroundMark x1="62875" y1="3806" x2="66875" y2="5774"/>
                        <a14:backgroundMark x1="73250" y1="10367" x2="80500" y2="16929"/>
                        <a14:backgroundMark x1="85000" y1="25722" x2="86250" y2="28084"/>
                        <a14:backgroundMark x1="87000" y1="31627" x2="87750" y2="34646"/>
                        <a14:backgroundMark x1="87625" y1="34908" x2="88125" y2="37927"/>
                        <a14:backgroundMark x1="87875" y1="44357" x2="87500" y2="50131"/>
                        <a14:backgroundMark x1="86625" y1="53412" x2="85625" y2="55906"/>
                        <a14:backgroundMark x1="84625" y1="58793" x2="81375" y2="64304"/>
                        <a14:backgroundMark x1="67000" y1="6693" x2="67000" y2="6693"/>
                        <a14:backgroundMark x1="61375" y1="4331" x2="61375" y2="4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89" y="3567145"/>
            <a:ext cx="1265781" cy="120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0E51A45-D612-4420-A32C-D24A428FD2AA}"/>
              </a:ext>
            </a:extLst>
          </p:cNvPr>
          <p:cNvSpPr/>
          <p:nvPr/>
        </p:nvSpPr>
        <p:spPr>
          <a:xfrm>
            <a:off x="3334945" y="4361893"/>
            <a:ext cx="967638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Big Query</a:t>
            </a:r>
          </a:p>
        </p:txBody>
      </p:sp>
      <p:pic>
        <p:nvPicPr>
          <p:cNvPr id="108" name="Picture 2" descr="What is the use of pandas in Python? - Quora">
            <a:extLst>
              <a:ext uri="{FF2B5EF4-FFF2-40B4-BE49-F238E27FC236}">
                <a16:creationId xmlns:a16="http://schemas.microsoft.com/office/drawing/2014/main" id="{F634B080-638D-4EA5-A3B3-EEE3DCFB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62" y="-187787"/>
            <a:ext cx="2261787" cy="156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>
            <a:extLst>
              <a:ext uri="{FF2B5EF4-FFF2-40B4-BE49-F238E27FC236}">
                <a16:creationId xmlns:a16="http://schemas.microsoft.com/office/drawing/2014/main" id="{7CD7E134-38B6-45F5-AAB8-8B9A078C8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0" b="100000" l="0" r="90000">
                        <a14:foregroundMark x1="6083" y1="45361" x2="6083" y2="45361"/>
                        <a14:foregroundMark x1="10167" y1="26804" x2="10167" y2="26804"/>
                        <a14:foregroundMark x1="11750" y1="44536" x2="11750" y2="44536"/>
                        <a14:foregroundMark x1="9500" y1="61649" x2="9500" y2="61649"/>
                        <a14:foregroundMark x1="15500" y1="55464" x2="15500" y2="55464"/>
                        <a14:foregroundMark x1="15500" y1="37526" x2="15500" y2="37526"/>
                        <a14:foregroundMark x1="20167" y1="35258" x2="20167" y2="35258"/>
                        <a14:foregroundMark x1="14833" y1="70928" x2="14833" y2="70928"/>
                        <a14:foregroundMark x1="19583" y1="49278" x2="19583" y2="49278"/>
                        <a14:foregroundMark x1="5750" y1="39175" x2="6417" y2="80412"/>
                        <a14:foregroundMark x1="19917" y1="22887" x2="19917" y2="56289"/>
                        <a14:foregroundMark x1="15500" y1="67835" x2="15500" y2="74845"/>
                        <a14:foregroundMark x1="10167" y1="57113" x2="10167" y2="63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68" y="73494"/>
            <a:ext cx="1788481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5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4132500" y="1989741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8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STUDY TASK</a:t>
            </a: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8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Go To DQLab Live Code </a:t>
            </a:r>
            <a:endParaRPr sz="2800" b="1" dirty="0">
              <a:solidFill>
                <a:srgbClr val="159AB1"/>
              </a:solidFill>
            </a:endParaRPr>
          </a:p>
        </p:txBody>
      </p:sp>
      <p:pic>
        <p:nvPicPr>
          <p:cNvPr id="4" name="Picture 2" descr="saitama png - one punch man full body PNG image with transparent background  | TOPpng">
            <a:extLst>
              <a:ext uri="{FF2B5EF4-FFF2-40B4-BE49-F238E27FC236}">
                <a16:creationId xmlns:a16="http://schemas.microsoft.com/office/drawing/2014/main" id="{C26286AC-E8D7-451D-B5F0-2B9F5D20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619" y1="11059" x2="22619" y2="11059"/>
                        <a14:foregroundMark x1="23452" y1="16298" x2="23452" y2="16298"/>
                        <a14:foregroundMark x1="15714" y1="7334" x2="27738" y2="9546"/>
                        <a14:foregroundMark x1="21310" y1="30617" x2="35833" y2="20373"/>
                        <a14:foregroundMark x1="46190" y1="17346" x2="46190" y2="17346"/>
                        <a14:foregroundMark x1="58571" y1="29220" x2="83333" y2="39581"/>
                        <a14:foregroundMark x1="93929" y1="33760" x2="93929" y2="33760"/>
                        <a14:foregroundMark x1="93929" y1="28289" x2="93929" y2="28289"/>
                        <a14:foregroundMark x1="93929" y1="28289" x2="91786" y2="40396"/>
                        <a14:foregroundMark x1="29405" y1="42957" x2="52143" y2="45402"/>
                        <a14:foregroundMark x1="27262" y1="42258" x2="29405" y2="57276"/>
                        <a14:foregroundMark x1="15357" y1="9779" x2="15357" y2="9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517163"/>
            <a:ext cx="4121150" cy="42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2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5142450" y="819719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Quote of the Day</a:t>
            </a:r>
            <a:endParaRPr sz="3700" b="1" dirty="0">
              <a:solidFill>
                <a:srgbClr val="159AB1"/>
              </a:solidFill>
            </a:endParaRPr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5142450" y="2248290"/>
            <a:ext cx="3443100" cy="2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indent="0" algn="ctr">
              <a:buNone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Saya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terus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menerus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mencari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pengetahuan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dan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kebenaran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kemudian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itu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menjadi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keyakinan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saya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bahwa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untuk mendapatkan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pencerahan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dan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kedekatan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dengan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Tuhan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. Tidak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ada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cara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yang lebih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baik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selain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mencari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kebenaran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dan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pengetahuan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139700" indent="0" algn="ctr">
              <a:buNone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(Ibn Al Haytham)</a:t>
            </a: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3000" y="96448"/>
            <a:ext cx="555750" cy="3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AE49C04-32E7-4D72-A502-A22E9792E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2" y="368506"/>
            <a:ext cx="3237247" cy="3759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>
                <a:solidFill>
                  <a:srgbClr val="159AB1"/>
                </a:solidFill>
                <a:latin typeface="Poppins"/>
                <a:cs typeface="Poppins"/>
                <a:sym typeface="Poppins"/>
              </a:rPr>
              <a:t>Outlines</a:t>
            </a:r>
            <a:endParaRPr sz="2000" b="1" dirty="0">
              <a:solidFill>
                <a:srgbClr val="159AB1"/>
              </a:solidFill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97C2FCB1-C240-4F71-A9D8-0E4C63FB8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13585"/>
              </p:ext>
            </p:extLst>
          </p:nvPr>
        </p:nvGraphicFramePr>
        <p:xfrm>
          <a:off x="646896" y="1019891"/>
          <a:ext cx="78720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01">
                  <a:extLst>
                    <a:ext uri="{9D8B030D-6E8A-4147-A177-3AD203B41FA5}">
                      <a16:colId xmlns:a16="http://schemas.microsoft.com/office/drawing/2014/main" val="711757613"/>
                    </a:ext>
                  </a:extLst>
                </a:gridCol>
                <a:gridCol w="6037182">
                  <a:extLst>
                    <a:ext uri="{9D8B030D-6E8A-4147-A177-3AD203B41FA5}">
                      <a16:colId xmlns:a16="http://schemas.microsoft.com/office/drawing/2014/main" val="3116140299"/>
                    </a:ext>
                  </a:extLst>
                </a:gridCol>
                <a:gridCol w="1256789">
                  <a:extLst>
                    <a:ext uri="{9D8B030D-6E8A-4147-A177-3AD203B41FA5}">
                      <a16:colId xmlns:a16="http://schemas.microsoft.com/office/drawing/2014/main" val="1339770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Halaman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8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Mengapa</a:t>
                      </a:r>
                      <a:r>
                        <a:rPr lang="en-US" dirty="0"/>
                        <a:t>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1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Variable and data types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91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Struktur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Kontrol</a:t>
                      </a:r>
                      <a:r>
                        <a:rPr lang="en-US" dirty="0"/>
                        <a:t> : </a:t>
                      </a:r>
                      <a:r>
                        <a:rPr lang="en-US" dirty="0" err="1"/>
                        <a:t>Percabangan</a:t>
                      </a:r>
                      <a:r>
                        <a:rPr lang="en-US" dirty="0"/>
                        <a:t> Keputusan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83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 </a:t>
                      </a:r>
                      <a:r>
                        <a:rPr lang="en-US" dirty="0" err="1"/>
                        <a:t>Matematika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Pembanding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42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Perulangan</a:t>
                      </a:r>
                      <a:r>
                        <a:rPr lang="en-US" dirty="0"/>
                        <a:t>, function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99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Modul, Package, &amp; Visualization 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19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17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Apa</a:t>
            </a: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2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Mengapa</a:t>
            </a: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Python?</a:t>
            </a:r>
            <a:endParaRPr sz="3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985388" y="2981400"/>
            <a:ext cx="3443100" cy="53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Penjelasan</a:t>
            </a:r>
            <a:r>
              <a:rPr lang="en-US" sz="1600" dirty="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1600" dirty="0" err="1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Apa</a:t>
            </a:r>
            <a:r>
              <a:rPr lang="en-US" sz="1600" dirty="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itu dan </a:t>
            </a:r>
            <a:r>
              <a:rPr lang="en-US" sz="1600" dirty="0" err="1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Mengapa</a:t>
            </a:r>
            <a:endParaRPr lang="en-US" sz="1600" dirty="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3F7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Python</a:t>
            </a:r>
            <a:endParaRPr sz="2000" dirty="0">
              <a:solidFill>
                <a:srgbClr val="C3F73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550" y="1449563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5400" dirty="0" err="1"/>
              <a:t>Apa</a:t>
            </a:r>
            <a:r>
              <a:rPr lang="en-US" sz="5400" dirty="0"/>
              <a:t> itu python?</a:t>
            </a:r>
            <a:endParaRPr sz="2400" b="1" dirty="0">
              <a:solidFill>
                <a:srgbClr val="159AB1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3460830" y="1070070"/>
            <a:ext cx="5118608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 algn="ctr">
              <a:buNone/>
            </a:pPr>
            <a:r>
              <a:rPr lang="en-US" sz="1400" b="0" i="0" dirty="0">
                <a:effectLst/>
                <a:latin typeface="Source Sans Pro" panose="020B0503030403020204" pitchFamily="34" charset="0"/>
              </a:rPr>
              <a:t>Python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merupakan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bahasa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pemrograman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yang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diciptakan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pada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tahun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1991 oleh Guido van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Russom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, seorang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matematikawan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marL="0" indent="0" algn="ctr">
              <a:buNone/>
            </a:pPr>
            <a:endParaRPr lang="en-US" sz="1400" dirty="0">
              <a:latin typeface="Source Sans Pro" panose="020B0503030403020204" pitchFamily="34" charset="0"/>
            </a:endParaRPr>
          </a:p>
          <a:p>
            <a:pPr marL="0" indent="0" algn="l">
              <a:buNone/>
            </a:pPr>
            <a:r>
              <a:rPr lang="en-US" sz="1400" b="0" i="0" dirty="0">
                <a:effectLst/>
                <a:latin typeface="Source Sans Pro" panose="020B0503030403020204" pitchFamily="34" charset="0"/>
              </a:rPr>
              <a:t>Python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sendiri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berguna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dalam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berbagai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aspek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ource Sans Pro" panose="020B0503030403020204" pitchFamily="34" charset="0"/>
              </a:rPr>
              <a:t>Web Development (Server – Side)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ource Sans Pro" panose="020B0503030403020204" pitchFamily="34" charset="0"/>
              </a:rPr>
              <a:t>Software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ource Sans Pro" panose="020B0503030403020204" pitchFamily="34" charset="0"/>
              </a:rPr>
              <a:t>Mathematics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ource Sans Pro" panose="020B0503030403020204" pitchFamily="34" charset="0"/>
              </a:rPr>
              <a:t>Scripting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ource Sans Pro" panose="020B0503030403020204" pitchFamily="34" charset="0"/>
              </a:rPr>
              <a:t>Data Science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ource Sans Pro" panose="020B0503030403020204" pitchFamily="34" charset="0"/>
              </a:rPr>
              <a:t>Bisa mengelola Big Data dan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Rumus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matematika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yang complex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Cocok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untuk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riset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dan rapid prototype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suatu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product dan launch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hingga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produksi</a:t>
            </a:r>
            <a:endParaRPr lang="en-US" sz="1400" b="0" i="0" dirty="0"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ource Sans Pro" panose="020B0503030403020204" pitchFamily="34" charset="0"/>
              </a:rPr>
              <a:t>CRUD </a:t>
            </a:r>
            <a:r>
              <a:rPr lang="en-US" sz="1400" b="0" i="0" dirty="0" err="1">
                <a:effectLst/>
                <a:latin typeface="Source Sans Pro" panose="020B0503030403020204" pitchFamily="34" charset="0"/>
              </a:rPr>
              <a:t>sebuah</a:t>
            </a:r>
            <a:r>
              <a:rPr lang="en-US" sz="1400" b="0" i="0" dirty="0">
                <a:effectLst/>
                <a:latin typeface="Source Sans Pro" panose="020B0503030403020204" pitchFamily="34" charset="0"/>
              </a:rPr>
              <a:t> file dan database</a:t>
            </a:r>
          </a:p>
          <a:p>
            <a:pPr marL="0" indent="0" algn="ctr">
              <a:buNone/>
            </a:pPr>
            <a:endParaRPr lang="en-US" sz="1400" b="0" i="0" dirty="0">
              <a:effectLst/>
              <a:latin typeface="Source Sans Pro" panose="020B0503030403020204" pitchFamily="34" charset="0"/>
            </a:endParaRPr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endParaRPr sz="1500" dirty="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" name="Picture 2" descr="Guido van Rossum - Wikipedia bahasa Indonesia, ensiklopedia bebas">
            <a:extLst>
              <a:ext uri="{FF2B5EF4-FFF2-40B4-BE49-F238E27FC236}">
                <a16:creationId xmlns:a16="http://schemas.microsoft.com/office/drawing/2014/main" id="{EE46291F-3F11-4169-93E8-BC2AEAFF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4562" y="396379"/>
            <a:ext cx="2623901" cy="1749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Download Python 32 / 64 Bit Terbaru 2021 (Free Download)">
            <a:extLst>
              <a:ext uri="{FF2B5EF4-FFF2-40B4-BE49-F238E27FC236}">
                <a16:creationId xmlns:a16="http://schemas.microsoft.com/office/drawing/2014/main" id="{A76E96B2-EAD9-4017-848C-30BC4EA03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4412" r="100000">
                        <a14:foregroundMark x1="41765" y1="69143" x2="66471" y2="46286"/>
                        <a14:foregroundMark x1="57206" y1="77714" x2="52206" y2="80571"/>
                        <a14:foregroundMark x1="42059" y1="21714" x2="46912" y2="1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6260" r="25420" b="7459"/>
          <a:stretch/>
        </p:blipFill>
        <p:spPr bwMode="auto">
          <a:xfrm>
            <a:off x="996135" y="3450537"/>
            <a:ext cx="1760751" cy="15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24E6475-72A0-4911-AFB6-7E4839CDD82B}"/>
              </a:ext>
            </a:extLst>
          </p:cNvPr>
          <p:cNvSpPr/>
          <p:nvPr/>
        </p:nvSpPr>
        <p:spPr>
          <a:xfrm>
            <a:off x="1610181" y="2571750"/>
            <a:ext cx="532661" cy="763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0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Mengapa Python?</a:t>
            </a:r>
            <a:endParaRPr b="1" dirty="0">
              <a:solidFill>
                <a:srgbClr val="159AB1"/>
              </a:solidFill>
            </a:endParaRPr>
          </a:p>
        </p:txBody>
      </p:sp>
      <p:pic>
        <p:nvPicPr>
          <p:cNvPr id="4" name="Picture 2" descr="Download Python 32 / 64 Bit Terbaru 2021 (Free Download)">
            <a:extLst>
              <a:ext uri="{FF2B5EF4-FFF2-40B4-BE49-F238E27FC236}">
                <a16:creationId xmlns:a16="http://schemas.microsoft.com/office/drawing/2014/main" id="{DCDE6F47-6B7D-4A95-9774-AB62166AA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4412" r="100000">
                        <a14:foregroundMark x1="41765" y1="69143" x2="66471" y2="46286"/>
                        <a14:foregroundMark x1="57206" y1="77714" x2="52206" y2="80571"/>
                        <a14:foregroundMark x1="42059" y1="21714" x2="46912" y2="1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6260" r="25420" b="7459"/>
          <a:stretch/>
        </p:blipFill>
        <p:spPr bwMode="auto">
          <a:xfrm>
            <a:off x="5972211" y="1147867"/>
            <a:ext cx="1511809" cy="132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2E699-18B3-4A2D-BCF7-D6FE03575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20" y="824820"/>
            <a:ext cx="4239649" cy="2163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37077620-45C5-49DD-BB07-9B7251E254DB}"/>
              </a:ext>
            </a:extLst>
          </p:cNvPr>
          <p:cNvSpPr/>
          <p:nvPr/>
        </p:nvSpPr>
        <p:spPr>
          <a:xfrm rot="10800000">
            <a:off x="5834892" y="2668191"/>
            <a:ext cx="1349406" cy="172924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2" descr="Microsoft (@Microsoft) / Twitter">
            <a:extLst>
              <a:ext uri="{FF2B5EF4-FFF2-40B4-BE49-F238E27FC236}">
                <a16:creationId xmlns:a16="http://schemas.microsoft.com/office/drawing/2014/main" id="{4977599F-2598-492A-A42D-DB470F686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18253" r="19398" b="18602"/>
          <a:stretch/>
        </p:blipFill>
        <p:spPr bwMode="auto">
          <a:xfrm>
            <a:off x="4795090" y="3444356"/>
            <a:ext cx="514958" cy="52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oogle Indonesia - YouTube">
            <a:extLst>
              <a:ext uri="{FF2B5EF4-FFF2-40B4-BE49-F238E27FC236}">
                <a16:creationId xmlns:a16="http://schemas.microsoft.com/office/drawing/2014/main" id="{6CA48DA3-0A6D-45EF-8015-27E15A51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362" y="3993958"/>
            <a:ext cx="858859" cy="85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Netflix Indonesia - YouTube">
            <a:extLst>
              <a:ext uri="{FF2B5EF4-FFF2-40B4-BE49-F238E27FC236}">
                <a16:creationId xmlns:a16="http://schemas.microsoft.com/office/drawing/2014/main" id="{C54CF7C3-6C7F-460A-B402-079CE4BF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15" t="20065" r="31834" b="19145"/>
          <a:stretch/>
        </p:blipFill>
        <p:spPr bwMode="auto">
          <a:xfrm>
            <a:off x="4025899" y="3320359"/>
            <a:ext cx="471611" cy="8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eta - YouTube">
            <a:extLst>
              <a:ext uri="{FF2B5EF4-FFF2-40B4-BE49-F238E27FC236}">
                <a16:creationId xmlns:a16="http://schemas.microsoft.com/office/drawing/2014/main" id="{B4FEC8B8-42B9-4BB6-B4E6-4C1313D09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10" t="25797" r="15393" b="27508"/>
          <a:stretch/>
        </p:blipFill>
        <p:spPr bwMode="auto">
          <a:xfrm>
            <a:off x="3883402" y="4201544"/>
            <a:ext cx="858859" cy="5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ayPal Mau Setop Bisnis Pembayaran Lokal di India - Tekno Liputan6.com">
            <a:extLst>
              <a:ext uri="{FF2B5EF4-FFF2-40B4-BE49-F238E27FC236}">
                <a16:creationId xmlns:a16="http://schemas.microsoft.com/office/drawing/2014/main" id="{7AB9BE4A-114A-4D8A-BEBD-B163CB764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2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27" t="16614" r="6844" b="8677"/>
          <a:stretch/>
        </p:blipFill>
        <p:spPr bwMode="auto">
          <a:xfrm>
            <a:off x="3279723" y="3384993"/>
            <a:ext cx="641228" cy="6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What Hoteliers Need to Know About Amazon Local Travel">
            <a:extLst>
              <a:ext uri="{FF2B5EF4-FFF2-40B4-BE49-F238E27FC236}">
                <a16:creationId xmlns:a16="http://schemas.microsoft.com/office/drawing/2014/main" id="{441345A3-3182-4077-AA5C-BC303B52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70" y="4295524"/>
            <a:ext cx="1073366" cy="39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4E17234A-7A13-4481-91B8-A6CC3067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36" y="3449801"/>
            <a:ext cx="826104" cy="69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Spotify: Musik dan Podcast - Aplikasi di Google Play">
            <a:extLst>
              <a:ext uri="{FF2B5EF4-FFF2-40B4-BE49-F238E27FC236}">
                <a16:creationId xmlns:a16="http://schemas.microsoft.com/office/drawing/2014/main" id="{4F495C87-B381-4729-92B8-996F82ED4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92" y="3429055"/>
            <a:ext cx="711565" cy="7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Yahoo Indonesia | Berita, Keuangan dan Hiburan">
            <a:extLst>
              <a:ext uri="{FF2B5EF4-FFF2-40B4-BE49-F238E27FC236}">
                <a16:creationId xmlns:a16="http://schemas.microsoft.com/office/drawing/2014/main" id="{BB762F30-80C9-4565-9393-AF45BB0E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90" y="4235809"/>
            <a:ext cx="612793" cy="6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Gojek · GitHub">
            <a:extLst>
              <a:ext uri="{FF2B5EF4-FFF2-40B4-BE49-F238E27FC236}">
                <a16:creationId xmlns:a16="http://schemas.microsoft.com/office/drawing/2014/main" id="{4FDCD8C2-1EC4-4F97-A55F-DAD12668C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8" y="3449800"/>
            <a:ext cx="690820" cy="6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15 Juta Akun Pengguna Tokopedia Bocor | Pemmzchannel">
            <a:extLst>
              <a:ext uri="{FF2B5EF4-FFF2-40B4-BE49-F238E27FC236}">
                <a16:creationId xmlns:a16="http://schemas.microsoft.com/office/drawing/2014/main" id="{7FEF179D-CB8B-484F-B0E7-198C25D3D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5" t="20957" r="29705" b="24563"/>
          <a:stretch/>
        </p:blipFill>
        <p:spPr bwMode="auto">
          <a:xfrm>
            <a:off x="798557" y="4251491"/>
            <a:ext cx="658281" cy="59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88" y="2882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 err="1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Mengapa</a:t>
            </a:r>
            <a:r>
              <a:rPr lang="en-US" sz="2000" b="1" dirty="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 Python?</a:t>
            </a:r>
            <a:endParaRPr lang="en-US" sz="2000" b="1" dirty="0">
              <a:solidFill>
                <a:srgbClr val="159AB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9042E-0B14-4A76-87C3-FCA727ACF6F0}"/>
              </a:ext>
            </a:extLst>
          </p:cNvPr>
          <p:cNvSpPr txBox="1"/>
          <p:nvPr/>
        </p:nvSpPr>
        <p:spPr>
          <a:xfrm>
            <a:off x="54608" y="1053150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effectLst/>
                <a:latin typeface="Source Sans Pro" panose="020B0503030403020204" pitchFamily="34" charset="0"/>
              </a:rPr>
              <a:t>Python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dirancang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untuk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mudah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ditulis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dan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dibaca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serta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memiliki beberapa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kesamaan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dengan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bahasa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Inggris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dengan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pengaruh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dari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matematika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effectLst/>
                <a:latin typeface="Source Sans Pro" panose="020B0503030403020204" pitchFamily="34" charset="0"/>
              </a:rPr>
              <a:t>Python menggunakan baris baru untuk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mengakhiri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perintah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dibandingkan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dengan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bahasa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pemrograman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lain yang sering menggunakan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titik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koma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atau tanda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kurung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A39E3-800B-4F71-8A1D-DF6594B2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88" y="3162997"/>
            <a:ext cx="2286000" cy="75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FF611F-DCAA-4D3D-9B7A-41235E0C44C2}"/>
              </a:ext>
            </a:extLst>
          </p:cNvPr>
          <p:cNvSpPr txBox="1"/>
          <p:nvPr/>
        </p:nvSpPr>
        <p:spPr>
          <a:xfrm>
            <a:off x="4914900" y="1053150"/>
            <a:ext cx="43589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effectLst/>
                <a:latin typeface="Source Sans Pro" panose="020B0503030403020204" pitchFamily="34" charset="0"/>
              </a:rPr>
              <a:t>Ada python 2 dan 3. Kita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menggunakan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python 3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effectLst/>
                <a:latin typeface="Source Sans Pro" panose="020B0503030403020204" pitchFamily="34" charset="0"/>
              </a:rPr>
              <a:t>Python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bergantung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pada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indentasi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menggunakan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spasi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,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untuk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mendefinisikan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ruang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lingkup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;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seperti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lingkup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loop,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fungsi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, dan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kelas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. Bahasa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pemrograman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lainnya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sering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menggunakan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kurung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kurawal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untuk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tujuan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effectLst/>
                <a:latin typeface="Source Sans Pro" panose="020B0503030403020204" pitchFamily="34" charset="0"/>
              </a:rPr>
              <a:t>ini</a:t>
            </a:r>
            <a:endParaRPr lang="en-US" dirty="0">
              <a:latin typeface="Source Sans Pro" panose="020B0503030403020204" pitchFamily="34" charset="0"/>
            </a:endParaRPr>
          </a:p>
          <a:p>
            <a:pPr algn="l"/>
            <a:endParaRPr lang="en-US" b="0" i="0" dirty="0">
              <a:effectLst/>
              <a:latin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09994A-0038-4D67-A714-C6A0C9C8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532" y="2862959"/>
            <a:ext cx="27336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4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9;p28">
            <a:extLst>
              <a:ext uri="{FF2B5EF4-FFF2-40B4-BE49-F238E27FC236}">
                <a16:creationId xmlns:a16="http://schemas.microsoft.com/office/drawing/2014/main" id="{1CE13707-6CE6-4211-984E-DC7B7EF4386F}"/>
              </a:ext>
            </a:extLst>
          </p:cNvPr>
          <p:cNvSpPr txBox="1">
            <a:spLocks/>
          </p:cNvSpPr>
          <p:nvPr/>
        </p:nvSpPr>
        <p:spPr>
          <a:xfrm>
            <a:off x="4069208" y="19437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3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Basic Variable and Data Types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2066248" y="150929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lang="en-US" sz="2000" b="1" dirty="0">
                <a:solidFill>
                  <a:srgbClr val="159AB1"/>
                </a:solidFill>
              </a:rPr>
              <a:t>Variable dan Data Types</a:t>
            </a:r>
            <a:endParaRPr sz="2000" b="1" dirty="0">
              <a:solidFill>
                <a:srgbClr val="159AB1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587399" y="722543"/>
            <a:ext cx="7969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rPr lang="en-US" sz="1600" dirty="0"/>
              <a:t>Variable = </a:t>
            </a:r>
            <a:r>
              <a:rPr lang="en-US" sz="1600" dirty="0" err="1"/>
              <a:t>obyek</a:t>
            </a:r>
            <a:r>
              <a:rPr lang="en-US" sz="1600" dirty="0"/>
              <a:t> yang </a:t>
            </a:r>
            <a:r>
              <a:rPr lang="en-US" sz="1600" dirty="0" err="1"/>
              <a:t>merepresentasikan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Bahasa </a:t>
            </a:r>
            <a:r>
              <a:rPr lang="en-US" sz="1600" dirty="0" err="1"/>
              <a:t>pemrograman</a:t>
            </a:r>
            <a:r>
              <a:rPr lang="en-US" sz="1600" dirty="0"/>
              <a:t>.</a:t>
            </a:r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endParaRPr sz="1500" b="1" dirty="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0DC80A18-A704-47D8-9957-CB98B0A39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087719"/>
              </p:ext>
            </p:extLst>
          </p:nvPr>
        </p:nvGraphicFramePr>
        <p:xfrm>
          <a:off x="126999" y="1294157"/>
          <a:ext cx="8889999" cy="356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919">
                  <a:extLst>
                    <a:ext uri="{9D8B030D-6E8A-4147-A177-3AD203B41FA5}">
                      <a16:colId xmlns:a16="http://schemas.microsoft.com/office/drawing/2014/main" val="6674817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42638125"/>
                    </a:ext>
                  </a:extLst>
                </a:gridCol>
                <a:gridCol w="5745480">
                  <a:extLst>
                    <a:ext uri="{9D8B030D-6E8A-4147-A177-3AD203B41FA5}">
                      <a16:colId xmlns:a16="http://schemas.microsoft.com/office/drawing/2014/main" val="72603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Tipe data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Contoh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Penjelasan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847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Boolean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True or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1=True , and = 0 False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02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String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“Ayo makan buah”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Menyatakan karakter yang di apit petik 1, petik 2 or 3. (‘ ‘ ,    “   “   ,   “””     “””)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2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Integer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278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Bilangan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bulat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02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Float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3.14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Bilangan decimal or koma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2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List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[‘bakso’, 3,1500]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untaian yang menyimpan berbagai tipe data dan isinya bisa diubah-ubah. Diapit kurung siku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37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Tuple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(‘bakso’, 3,1500)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untaian yang menyimpan berbagai tipe data tapi isinya tidak bisa diubah. Diapit kurung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06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Dictionary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{‘bakso’:3000, ‘es_teh’:500}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Source Sans Pro" panose="020B0503030403020204" pitchFamily="34" charset="0"/>
                        </a:rPr>
                        <a:t>Data untaian yang menyimpan berbagai tipe data berupa pasangan penunjuk dan nilai. Diapit kurung kurawal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0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Set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{4,5,32,5,4,2,1}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Setiap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elemen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ditetapkan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adalah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unik</a:t>
                      </a:r>
                      <a:r>
                        <a:rPr lang="en-US" sz="1100" dirty="0"/>
                        <a:t> dan </a:t>
                      </a:r>
                      <a:r>
                        <a:rPr lang="en-US" sz="1100" dirty="0" err="1"/>
                        <a:t>harus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dapat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diubah</a:t>
                      </a:r>
                      <a:r>
                        <a:rPr lang="en-US" sz="1100" dirty="0"/>
                        <a:t>. </a:t>
                      </a:r>
                      <a:r>
                        <a:rPr lang="en-US" sz="1100" dirty="0" err="1"/>
                        <a:t>Namun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satu</a:t>
                      </a:r>
                      <a:r>
                        <a:rPr lang="en-US" sz="1100" dirty="0"/>
                        <a:t> set </a:t>
                      </a:r>
                      <a:r>
                        <a:rPr lang="en-US" sz="1100" dirty="0" err="1"/>
                        <a:t>itu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sendiri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bisa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berubah</a:t>
                      </a:r>
                      <a:r>
                        <a:rPr lang="en-US" sz="1100" dirty="0"/>
                        <a:t>. Kami </a:t>
                      </a:r>
                      <a:r>
                        <a:rPr lang="en-US" sz="1100" dirty="0" err="1"/>
                        <a:t>dapat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menambahkan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atau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menghapus</a:t>
                      </a:r>
                      <a:r>
                        <a:rPr lang="en-US" sz="1100" dirty="0"/>
                        <a:t> item </a:t>
                      </a:r>
                      <a:r>
                        <a:rPr lang="en-US" sz="1100" dirty="0" err="1"/>
                        <a:t>darinya</a:t>
                      </a:r>
                      <a:r>
                        <a:rPr lang="en-US" sz="11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06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5611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839</Words>
  <Application>Microsoft Office PowerPoint</Application>
  <PresentationFormat>On-screen Show (16:9)</PresentationFormat>
  <Paragraphs>185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Poppins SemiBold</vt:lpstr>
      <vt:lpstr>Cambria Math</vt:lpstr>
      <vt:lpstr>Poppins</vt:lpstr>
      <vt:lpstr>Poppins Medium</vt:lpstr>
      <vt:lpstr>Poppins ExtraBold</vt:lpstr>
      <vt:lpstr>Arial</vt:lpstr>
      <vt:lpstr>Source Sans Pro</vt:lpstr>
      <vt:lpstr>Calibri</vt:lpstr>
      <vt:lpstr>Simple Light</vt:lpstr>
      <vt:lpstr>Office Theme</vt:lpstr>
      <vt:lpstr>Python Fundamental for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 for Data Science</dc:title>
  <cp:lastModifiedBy>Ronny FAHRUDIN</cp:lastModifiedBy>
  <cp:revision>8</cp:revision>
  <dcterms:modified xsi:type="dcterms:W3CDTF">2022-09-12T08:52:57Z</dcterms:modified>
</cp:coreProperties>
</file>